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2" r:id="rId2"/>
    <p:sldId id="285" r:id="rId3"/>
    <p:sldId id="302" r:id="rId4"/>
    <p:sldId id="265" r:id="rId5"/>
    <p:sldId id="274" r:id="rId6"/>
    <p:sldId id="267" r:id="rId7"/>
    <p:sldId id="279" r:id="rId8"/>
    <p:sldId id="295" r:id="rId9"/>
    <p:sldId id="268" r:id="rId10"/>
    <p:sldId id="275" r:id="rId11"/>
    <p:sldId id="281" r:id="rId12"/>
    <p:sldId id="283" r:id="rId13"/>
    <p:sldId id="276" r:id="rId14"/>
    <p:sldId id="296" r:id="rId15"/>
    <p:sldId id="290" r:id="rId16"/>
    <p:sldId id="291" r:id="rId17"/>
    <p:sldId id="297" r:id="rId18"/>
    <p:sldId id="298" r:id="rId19"/>
    <p:sldId id="293" r:id="rId20"/>
    <p:sldId id="303" r:id="rId21"/>
    <p:sldId id="292" r:id="rId22"/>
    <p:sldId id="270" r:id="rId23"/>
    <p:sldId id="304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48"/>
    <a:srgbClr val="9D9D9D"/>
    <a:srgbClr val="003E74"/>
    <a:srgbClr val="008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87" autoAdjust="0"/>
  </p:normalViewPr>
  <p:slideViewPr>
    <p:cSldViewPr snapToGrid="0" snapToObjects="1">
      <p:cViewPr varScale="1">
        <p:scale>
          <a:sx n="59" d="100"/>
          <a:sy n="59" d="100"/>
        </p:scale>
        <p:origin x="15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-25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0EE2D-335A-3546-9D75-E17F32E16FE9}" type="datetime3">
              <a:rPr lang="en-GB" smtClean="0">
                <a:solidFill>
                  <a:srgbClr val="003E74"/>
                </a:solidFill>
              </a:rPr>
              <a:t>15 March, 2018</a:t>
            </a:fld>
            <a:endParaRPr lang="en-US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47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Physical layout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Needed to be physically small to fit on wrist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Need to fit RFID reader and battery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Keep antennas away from rest of system to avoid interference</a:t>
            </a:r>
            <a:endParaRPr lang="en-GB" sz="12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1134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Manufacturer Design Rules compliance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Trace thickness, drill dimensions, pads/tracks clearance, etc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Depends on manufacturer</a:t>
            </a:r>
            <a:endParaRPr lang="en-GB" sz="12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1417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Power considerations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Power trace thickness increased to ensure no voltage drops on RF/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current spikes</a:t>
            </a:r>
            <a:endParaRPr lang="en-GB" sz="1200" b="0" strike="noStrike" spc="-1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4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model was created using </a:t>
            </a:r>
            <a:r>
              <a:rPr lang="en-GB" dirty="0" err="1"/>
              <a:t>solidworks</a:t>
            </a:r>
            <a:r>
              <a:rPr lang="en-GB" dirty="0"/>
              <a:t> to make sure all components would fit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Model was then used to 3-D print a case for rapid demonstration purposes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Considered common tech products developed by industrial designers so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minimalist, somewhat futuristic aesthetic was chosen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logo and tag ID are easily visible to avoid confusion, in practice a part like this would be injection </a:t>
            </a:r>
            <a:r>
              <a:rPr lang="en-GB" dirty="0" err="1"/>
              <a:t>molded</a:t>
            </a:r>
            <a:r>
              <a:rPr lang="en-GB" dirty="0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7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i="0" dirty="0"/>
              <a:t>Receive data packets to from wristband</a:t>
            </a:r>
          </a:p>
          <a:p>
            <a:pPr algn="l"/>
            <a:endParaRPr lang="en-GB" i="0" dirty="0"/>
          </a:p>
          <a:p>
            <a:pPr algn="l"/>
            <a:r>
              <a:rPr lang="en-GB" i="0" dirty="0"/>
              <a:t>Parse received data and store in database</a:t>
            </a:r>
          </a:p>
          <a:p>
            <a:pPr algn="l"/>
            <a:endParaRPr lang="en-GB" i="0" dirty="0"/>
          </a:p>
          <a:p>
            <a:pPr algn="l"/>
            <a:r>
              <a:rPr lang="en-GB" i="0" dirty="0"/>
              <a:t>Develop a webserver that retrieves information from the database and displays it on a webpage accessible by the user</a:t>
            </a:r>
          </a:p>
          <a:p>
            <a:pPr algn="l"/>
            <a:endParaRPr lang="en-GB" i="0" dirty="0"/>
          </a:p>
          <a:p>
            <a:pPr algn="l"/>
            <a:r>
              <a:rPr lang="en-GB" i="0" dirty="0"/>
              <a:t>Server should securely store account data</a:t>
            </a:r>
          </a:p>
          <a:p>
            <a:pPr algn="l"/>
            <a:endParaRPr lang="en-GB" i="0" dirty="0"/>
          </a:p>
          <a:p>
            <a:pPr algn="l"/>
            <a:r>
              <a:rPr lang="en-GB" i="0" dirty="0"/>
              <a:t>Server should be able to receive multiple data streams at once</a:t>
            </a:r>
          </a:p>
          <a:p>
            <a:pPr algn="l"/>
            <a:endParaRPr lang="en-GB" i="0" dirty="0"/>
          </a:p>
          <a:p>
            <a:pPr algn="l"/>
            <a:r>
              <a:rPr lang="en-GB" i="0" dirty="0"/>
              <a:t>Data should update with a minimal latency of 30s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76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Explain</a:t>
            </a:r>
            <a:r>
              <a:rPr lang="en-GB" baseline="0" dirty="0" smtClean="0"/>
              <a:t> primary keys and foreign keys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why table is </a:t>
            </a:r>
            <a:r>
              <a:rPr lang="en-GB" baseline="0" dirty="0" err="1" smtClean="0"/>
              <a:t>layed</a:t>
            </a:r>
            <a:r>
              <a:rPr lang="en-GB" baseline="0" dirty="0" smtClean="0"/>
              <a:t> out as such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79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Receiver creates a UDP</a:t>
            </a:r>
            <a:r>
              <a:rPr lang="en-GB" baseline="0" dirty="0" smtClean="0"/>
              <a:t> socket to receive data packet from wristband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Connection made to </a:t>
            </a:r>
            <a:r>
              <a:rPr lang="en-GB" baseline="0" dirty="0" err="1" smtClean="0"/>
              <a:t>mariadb</a:t>
            </a:r>
            <a:r>
              <a:rPr lang="en-GB" baseline="0" dirty="0" smtClean="0"/>
              <a:t> server, cursor created to interact with database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Repeated packets are sent in case any are lost, if more than one of the same data packets is received, the repeats are ignored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Always listening on port when no data is being processed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how the login process 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</a:t>
            </a:r>
            <a:r>
              <a:rPr lang="en-GB" baseline="0" dirty="0" err="1" smtClean="0"/>
              <a:t>discuss</a:t>
            </a:r>
            <a:r>
              <a:rPr lang="en-GB" baseline="0" dirty="0" smtClean="0"/>
              <a:t> basic logic start/finish hold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2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/>
              <a:t>Preventing </a:t>
            </a:r>
            <a:r>
              <a:rPr lang="en-US" dirty="0" err="1"/>
              <a:t>unauthorised</a:t>
            </a:r>
            <a:r>
              <a:rPr lang="en-US" dirty="0"/>
              <a:t> login via the URL bar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Preventing escape characters from being used in bar inputs to manipulate the database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Use a hash function so user passwords can’t be easily gotten from hackers </a:t>
            </a:r>
            <a:r>
              <a:rPr lang="en-US" dirty="0">
                <a:solidFill>
                  <a:srgbClr val="FF0000"/>
                </a:solidFill>
              </a:rPr>
              <a:t>(this needs to be done ASAP, any old hash function will do)</a:t>
            </a:r>
            <a:endParaRPr lang="en-US" dirty="0"/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92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dirty="0"/>
              <a:t>Implement hash function for password storage security </a:t>
            </a:r>
            <a:r>
              <a:rPr lang="en-US" dirty="0">
                <a:solidFill>
                  <a:srgbClr val="FF0000"/>
                </a:solidFill>
              </a:rPr>
              <a:t>(don’t let this be a website improvement, just have it in)</a:t>
            </a: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Make a partner app so users can access the database on their phones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Add a comments section for users to discuss problems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Improve the CSS for a more aesthetically pleasing and user friendly website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21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Use the ESP8266 deep sleep function to draw only a few micro amps whilst not connecting to the internet</a:t>
            </a:r>
          </a:p>
          <a:p>
            <a:pPr lvl="1"/>
            <a:r>
              <a:rPr lang="en-GB" dirty="0"/>
              <a:t>Requires another timer because the ESP loses it’s time in deep sleep</a:t>
            </a:r>
          </a:p>
          <a:p>
            <a:pPr lvl="1"/>
            <a:r>
              <a:rPr lang="en-GB" dirty="0"/>
              <a:t>Requires the interrupt function of the MFRC522 to work</a:t>
            </a:r>
          </a:p>
          <a:p>
            <a:r>
              <a:rPr lang="en-GB" dirty="0"/>
              <a:t>Could use a nRF51822 Bluetooth Low energy board (pictured)</a:t>
            </a:r>
          </a:p>
          <a:p>
            <a:pPr lvl="1"/>
            <a:r>
              <a:rPr lang="en-GB" dirty="0"/>
              <a:t>Bluetooth is lower powered that </a:t>
            </a:r>
            <a:r>
              <a:rPr lang="en-GB" dirty="0" err="1"/>
              <a:t>wifi</a:t>
            </a:r>
            <a:endParaRPr lang="en-GB" dirty="0"/>
          </a:p>
          <a:p>
            <a:pPr lvl="1"/>
            <a:r>
              <a:rPr lang="en-GB" dirty="0"/>
              <a:t>This board idles at around 100µA and will sustain about 10mA during a Bluetooth connection</a:t>
            </a:r>
          </a:p>
          <a:p>
            <a:pPr lvl="1"/>
            <a:r>
              <a:rPr lang="en-GB" dirty="0"/>
              <a:t>The range of Bluetooth is worse but may still be suitable for the application 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53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Don’t use the RC522 development board but integrate the RC522 chip on to the existing PCB</a:t>
            </a:r>
          </a:p>
          <a:p>
            <a:r>
              <a:rPr lang="en-GB" dirty="0"/>
              <a:t>Embed the RFID’s coiled antenna in to the case to make the case thinner</a:t>
            </a:r>
          </a:p>
          <a:p>
            <a:r>
              <a:rPr lang="en-GB" dirty="0"/>
              <a:t>If mass manufactured, invest in a custom sized (and potentially flexible) LiPo battery </a:t>
            </a:r>
          </a:p>
          <a:p>
            <a:r>
              <a:rPr lang="en-GB" dirty="0"/>
              <a:t>Optimise the PCB design </a:t>
            </a:r>
          </a:p>
          <a:p>
            <a:pPr lvl="1"/>
            <a:r>
              <a:rPr lang="en-GB" dirty="0"/>
              <a:t>Use a thinner PCB material</a:t>
            </a:r>
          </a:p>
          <a:p>
            <a:pPr lvl="1"/>
            <a:r>
              <a:rPr lang="en-GB" dirty="0"/>
              <a:t>Use more layers to reduce the surface area</a:t>
            </a:r>
          </a:p>
          <a:p>
            <a:pPr lvl="1"/>
            <a:r>
              <a:rPr lang="en-GB" dirty="0"/>
              <a:t>Choose smaller components where possible</a:t>
            </a:r>
          </a:p>
          <a:p>
            <a:pPr lvl="1"/>
            <a:r>
              <a:rPr lang="en-GB" dirty="0"/>
              <a:t>Make the programming header removable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6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Wifi</a:t>
            </a:r>
            <a:r>
              <a:rPr lang="en-GB" dirty="0"/>
              <a:t> can communicate wirelessly with a range of up to 100m</a:t>
            </a:r>
          </a:p>
          <a:p>
            <a:r>
              <a:rPr lang="en-GB" dirty="0"/>
              <a:t>Typical use can cover the range of a small building despite obstructions such as walls</a:t>
            </a:r>
          </a:p>
          <a:p>
            <a:r>
              <a:rPr lang="en-GB" dirty="0"/>
              <a:t>Both ends of a </a:t>
            </a:r>
            <a:r>
              <a:rPr lang="en-GB" dirty="0" err="1"/>
              <a:t>wifi</a:t>
            </a:r>
            <a:r>
              <a:rPr lang="en-GB" dirty="0"/>
              <a:t> connection can draw about 100mA whilst communicating</a:t>
            </a:r>
            <a:br>
              <a:rPr lang="en-GB" dirty="0"/>
            </a:br>
            <a:endParaRPr lang="en-GB" dirty="0"/>
          </a:p>
          <a:p>
            <a:r>
              <a:rPr lang="en-GB" dirty="0"/>
              <a:t>RFID (radio frequency identification) has a range of a few centimetres</a:t>
            </a:r>
          </a:p>
          <a:p>
            <a:r>
              <a:rPr lang="en-GB" dirty="0"/>
              <a:t>One end of the connection doesn’t need a power supply. It draws power from the 13.56Mz radio waves of the active side</a:t>
            </a:r>
          </a:p>
          <a:p>
            <a:r>
              <a:rPr lang="en-GB" dirty="0"/>
              <a:t>Information can be written and read from the passive part</a:t>
            </a:r>
          </a:p>
          <a:p>
            <a:r>
              <a:rPr lang="en-GB" dirty="0"/>
              <a:t>The passive part can be very flat because it is only a coil of wire and a tiny microchip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1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Microcontroller and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 connectivity IC: ESP8266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Has built-in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stack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plz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explain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stack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Libraries available for networking, both through SDK and Arduino platform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ESP12 module</a:t>
            </a:r>
            <a:endParaRPr lang="en-GB" sz="1200" b="0" strike="noStrike" spc="-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1134"/>
              </a:spcBef>
            </a:pPr>
            <a:endParaRPr lang="en-GB" sz="12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1417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RFID tag reader: MFRC552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Most popular RFID/NFC IC on the market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Readily available development kits</a:t>
            </a:r>
            <a:endParaRPr lang="en-GB" sz="1200" b="0" strike="noStrike" spc="-1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96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The hardware specifications:</a:t>
            </a:r>
          </a:p>
          <a:p>
            <a:pPr lvl="1"/>
            <a:r>
              <a:rPr lang="en-GB" dirty="0"/>
              <a:t>Read a wall mounted tag and record the time to the nearest 100ms</a:t>
            </a:r>
          </a:p>
          <a:p>
            <a:pPr lvl="1"/>
            <a:r>
              <a:rPr lang="en-GB" dirty="0"/>
              <a:t>Notify the climber that a tag has been successfully read with a buzzer</a:t>
            </a:r>
          </a:p>
          <a:p>
            <a:pPr lvl="1"/>
            <a:r>
              <a:rPr lang="en-GB" dirty="0"/>
              <a:t>Upload the data recorded over </a:t>
            </a:r>
            <a:r>
              <a:rPr lang="en-GB" dirty="0" err="1"/>
              <a:t>wifi</a:t>
            </a:r>
            <a:r>
              <a:rPr lang="en-GB" dirty="0"/>
              <a:t> as soon as possible</a:t>
            </a:r>
          </a:p>
          <a:p>
            <a:pPr lvl="1"/>
            <a:r>
              <a:rPr lang="en-GB" dirty="0"/>
              <a:t>Last for at least 4 hours on a single charge but the longer the better</a:t>
            </a:r>
          </a:p>
          <a:p>
            <a:pPr lvl="1"/>
            <a:r>
              <a:rPr lang="en-GB" dirty="0"/>
              <a:t>The case must be unobtrusive for the climber, ideally as small as possible</a:t>
            </a:r>
          </a:p>
          <a:p>
            <a:pPr lvl="1"/>
            <a:r>
              <a:rPr lang="en-GB" dirty="0"/>
              <a:t>Must be easily rechargeable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8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Mainly power efficiency related</a:t>
            </a: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System is put to sleep at 10Hz, ~30% duty cycle</a:t>
            </a: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 modem only activated when data transmission required (read data, NTP sync, ...)</a:t>
            </a:r>
            <a:endParaRPr lang="en-GB" sz="18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Polling required due to incomplete interrupt output from MFRC522</a:t>
            </a:r>
            <a:endParaRPr lang="en-GB" sz="18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Unconventional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 stack implementation on same core and libraries scheduling conflicts require workarounds </a:t>
            </a:r>
            <a:endParaRPr lang="en-GB" sz="18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Result: power consumption decreased 7x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+mn-lt"/>
              </a:rPr>
              <a:t>From ~85mA to ~12mA average current consumption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+mn-lt"/>
              </a:rPr>
              <a:t>Battery life increased from … to ~20hours on single charge</a:t>
            </a:r>
            <a:endParaRPr lang="en-GB" b="0" strike="noStrike" spc="-1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04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GB" dirty="0"/>
              <a:t>Sets the sleep type to light sleep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Restart the RFID components every time it wakes up using </a:t>
            </a:r>
            <a:r>
              <a:rPr lang="en-GB" dirty="0" err="1"/>
              <a:t>callback</a:t>
            </a:r>
            <a:r>
              <a:rPr lang="en-GB" dirty="0"/>
              <a:t> function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Send the RFID and Wi-Fi to sleep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5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Sending data over UDP is fairly simple</a:t>
            </a:r>
          </a:p>
          <a:p>
            <a:endParaRPr lang="en-GB" dirty="0"/>
          </a:p>
          <a:p>
            <a:r>
              <a:rPr lang="en-GB" dirty="0"/>
              <a:t>Specify an IP address and port</a:t>
            </a:r>
          </a:p>
          <a:p>
            <a:endParaRPr lang="en-GB" dirty="0"/>
          </a:p>
          <a:p>
            <a:r>
              <a:rPr lang="en-GB" dirty="0"/>
              <a:t>Print information to packet</a:t>
            </a:r>
          </a:p>
          <a:p>
            <a:endParaRPr lang="en-GB" dirty="0"/>
          </a:p>
          <a:p>
            <a:r>
              <a:rPr lang="en-GB" dirty="0"/>
              <a:t>This snippet of code sends:</a:t>
            </a:r>
          </a:p>
          <a:p>
            <a:pPr lvl="1"/>
            <a:r>
              <a:rPr lang="en-GB" dirty="0"/>
              <a:t>Tag ID</a:t>
            </a:r>
          </a:p>
          <a:p>
            <a:pPr lvl="1"/>
            <a:r>
              <a:rPr lang="en-GB" dirty="0"/>
              <a:t>Wristband ID</a:t>
            </a:r>
          </a:p>
          <a:p>
            <a:pPr lvl="1"/>
            <a:r>
              <a:rPr lang="en-GB" dirty="0"/>
              <a:t>UNIX Timestamp</a:t>
            </a:r>
          </a:p>
          <a:p>
            <a:pPr lvl="1"/>
            <a:r>
              <a:rPr lang="en-GB" dirty="0"/>
              <a:t>100s Milliseconds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8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NTP is designed to synchronise the clocks of computers over a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will allow accurate timing of problems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Clock will sync with network every 12hours to prevent drift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Sends a more comprehensive timestamp for very little extra processing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makes processing of packets easier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Performing timing </a:t>
            </a:r>
            <a:r>
              <a:rPr lang="en-GB" dirty="0" err="1"/>
              <a:t>calcs</a:t>
            </a:r>
            <a:r>
              <a:rPr lang="en-GB" dirty="0"/>
              <a:t> on </a:t>
            </a:r>
            <a:r>
              <a:rPr lang="en-GB" dirty="0" err="1"/>
              <a:t>esp</a:t>
            </a:r>
            <a:r>
              <a:rPr lang="en-GB" dirty="0"/>
              <a:t> or running a timer would drastically increase the amount of time the </a:t>
            </a:r>
            <a:r>
              <a:rPr lang="en-GB" dirty="0" err="1"/>
              <a:t>esp</a:t>
            </a:r>
            <a:r>
              <a:rPr lang="en-GB" dirty="0"/>
              <a:t> needs to be “awake” and therefore draws more power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ESP12 breakout core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Based on Adafruit Huzzah design </a:t>
            </a:r>
            <a:r>
              <a:rPr lang="en-GB" dirty="0"/>
              <a:t/>
            </a:r>
            <a:br>
              <a:rPr lang="en-GB" dirty="0"/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https://github.com/adafruit/Adafruit-Huzzah-ESP8266-Basic-Breakout-PCB</a:t>
            </a:r>
            <a:endParaRPr lang="en-GB" sz="1200" b="0" strike="noStrike" spc="-1" dirty="0">
              <a:latin typeface="+mn-lt"/>
            </a:endParaRPr>
          </a:p>
          <a:p>
            <a:pPr marL="648000" lvl="2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2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Rechargeable battery powered system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Lithium-Polymer for high energy density / 300mAh capacity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MCP73833 battery management IC included for charging</a:t>
            </a:r>
            <a:endParaRPr lang="en-GB" sz="1200" b="0" strike="noStrike" spc="-1" dirty="0">
              <a:latin typeface="+mn-lt"/>
            </a:endParaRPr>
          </a:p>
          <a:p>
            <a:pPr marL="343080" indent="-342360">
              <a:lnSpc>
                <a:spcPct val="100000"/>
              </a:lnSpc>
              <a:spcBef>
                <a:spcPts val="1417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</a:rPr>
              <a:t>Buck SMPS</a:t>
            </a:r>
            <a:endParaRPr lang="en-GB" sz="18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Much better efficiency than linear voltage regulator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600mA tolerance of whole system for RF/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current spikes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Texas Instruments LM3671 SMPS</a:t>
            </a:r>
            <a:endParaRPr lang="en-GB" sz="1200" b="0" strike="noStrike" spc="-1" dirty="0">
              <a:latin typeface="+mn-lt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Strict component guidelines to follow</a:t>
            </a:r>
            <a:endParaRPr lang="en-GB" sz="1200" b="0" strike="noStrike" spc="-1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March,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7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42832"/>
            <a:ext cx="64008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96689"/>
            <a:ext cx="82296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6340639" y="800593"/>
            <a:ext cx="2346162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73580"/>
            <a:ext cx="64008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84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45089"/>
            <a:ext cx="3601176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545982"/>
            <a:ext cx="3601176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522041"/>
            <a:ext cx="3601176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546225"/>
            <a:ext cx="3930650" cy="4316413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2346581"/>
            <a:ext cx="3950878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2346581"/>
            <a:ext cx="3950878" cy="2797494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346526"/>
            <a:ext cx="3951287" cy="644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3" y="2346581"/>
            <a:ext cx="3951287" cy="278829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8229601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3951287" cy="364696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3" y="1487908"/>
            <a:ext cx="3951287" cy="239545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3" y="4214645"/>
            <a:ext cx="3951287" cy="177604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46581"/>
            <a:ext cx="8229600" cy="3644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  <p:sldLayoutId id="2147483661" r:id="rId1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48574A-581B-485E-A730-D2C04CE0C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391855"/>
            <a:ext cx="6400800" cy="604513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Year EEE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25335-A418-49F9-816F-755FEB50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0624"/>
            <a:ext cx="8229600" cy="1143000"/>
          </a:xfrm>
        </p:spPr>
        <p:txBody>
          <a:bodyPr/>
          <a:lstStyle/>
          <a:p>
            <a:r>
              <a:rPr lang="en-GB" dirty="0"/>
              <a:t>Climber Timer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02CA2-7DC5-453C-A8ED-AF17274D3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686436"/>
            <a:ext cx="6400800" cy="339811"/>
          </a:xfrm>
        </p:spPr>
        <p:txBody>
          <a:bodyPr/>
          <a:lstStyle/>
          <a:p>
            <a:r>
              <a:rPr lang="en-GB" dirty="0"/>
              <a:t>Alexander Prescott </a:t>
            </a:r>
          </a:p>
          <a:p>
            <a:r>
              <a:rPr lang="en-GB" dirty="0" err="1"/>
              <a:t>Archit</a:t>
            </a:r>
            <a:r>
              <a:rPr lang="en-GB" dirty="0"/>
              <a:t> Sharma </a:t>
            </a:r>
          </a:p>
          <a:p>
            <a:r>
              <a:rPr lang="en-GB" dirty="0"/>
              <a:t>Benjamin Biggs </a:t>
            </a:r>
          </a:p>
          <a:p>
            <a:r>
              <a:rPr lang="en-GB" dirty="0"/>
              <a:t>Bonne van </a:t>
            </a:r>
            <a:r>
              <a:rPr lang="en-GB" dirty="0" err="1"/>
              <a:t>Oordt</a:t>
            </a:r>
            <a:r>
              <a:rPr lang="en-GB" dirty="0"/>
              <a:t> </a:t>
            </a:r>
          </a:p>
          <a:p>
            <a:r>
              <a:rPr lang="en-GB" dirty="0"/>
              <a:t>Tamara </a:t>
            </a:r>
            <a:r>
              <a:rPr lang="en-GB" dirty="0" err="1"/>
              <a:t>Elmani</a:t>
            </a:r>
            <a:r>
              <a:rPr lang="en-GB" dirty="0"/>
              <a:t> </a:t>
            </a:r>
          </a:p>
          <a:p>
            <a:r>
              <a:rPr lang="en-GB" dirty="0"/>
              <a:t>Thomas </a:t>
            </a:r>
            <a:r>
              <a:rPr lang="en-GB" dirty="0" err="1"/>
              <a:t>Poskitt</a:t>
            </a:r>
            <a:r>
              <a:rPr lang="en-GB" dirty="0"/>
              <a:t> </a:t>
            </a:r>
          </a:p>
          <a:p>
            <a:r>
              <a:rPr lang="en-GB" dirty="0"/>
              <a:t>Tomasz </a:t>
            </a:r>
            <a:r>
              <a:rPr lang="en-GB" dirty="0" err="1"/>
              <a:t>Białas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005AF-C0FD-4341-8065-1CF70D7BA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45" y="2063165"/>
            <a:ext cx="4127350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Development: Network Time Protocol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E0AB5-D2A4-4543-ABA2-9CFC12988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634" y="2163977"/>
            <a:ext cx="4467225" cy="971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628A7-B991-440D-AAF5-464DC67B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635" y="3508477"/>
            <a:ext cx="2257425" cy="43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3E9AA-B68B-4F26-851E-E76F03944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82" y="4275590"/>
            <a:ext cx="5114925" cy="203835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AFAC37C8-C054-4BAA-859E-CDAA4165BC27}"/>
              </a:ext>
            </a:extLst>
          </p:cNvPr>
          <p:cNvSpPr/>
          <p:nvPr/>
        </p:nvSpPr>
        <p:spPr>
          <a:xfrm>
            <a:off x="3526975" y="2154344"/>
            <a:ext cx="579659" cy="971550"/>
          </a:xfrm>
          <a:prstGeom prst="leftBrace">
            <a:avLst>
              <a:gd name="adj1" fmla="val 8333"/>
              <a:gd name="adj2" fmla="val 4747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D1AD65-FB93-4C72-B46D-41D597701FA2}"/>
              </a:ext>
            </a:extLst>
          </p:cNvPr>
          <p:cNvSpPr/>
          <p:nvPr/>
        </p:nvSpPr>
        <p:spPr>
          <a:xfrm>
            <a:off x="3469820" y="3429000"/>
            <a:ext cx="636815" cy="522524"/>
          </a:xfrm>
          <a:prstGeom prst="leftBrace">
            <a:avLst>
              <a:gd name="adj1" fmla="val 8333"/>
              <a:gd name="adj2" fmla="val 6093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E25A856-80A8-4A5E-8D9B-9BA0627DAD1F}"/>
              </a:ext>
            </a:extLst>
          </p:cNvPr>
          <p:cNvSpPr/>
          <p:nvPr/>
        </p:nvSpPr>
        <p:spPr>
          <a:xfrm>
            <a:off x="3469820" y="4254630"/>
            <a:ext cx="636815" cy="2059310"/>
          </a:xfrm>
          <a:prstGeom prst="leftBrace">
            <a:avLst>
              <a:gd name="adj1" fmla="val 8333"/>
              <a:gd name="adj2" fmla="val 2779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7E20F6-185E-4E0C-AC6A-5215B58A0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2346581"/>
            <a:ext cx="3069771" cy="3644104"/>
          </a:xfrm>
        </p:spPr>
        <p:txBody>
          <a:bodyPr/>
          <a:lstStyle/>
          <a:p>
            <a:r>
              <a:rPr lang="en-GB" dirty="0"/>
              <a:t>Gets time server address &amp; creates timing object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Forces timer to update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/>
              <a:t>Gets the UNIX timestamp</a:t>
            </a:r>
          </a:p>
          <a:p>
            <a:r>
              <a:rPr lang="en-GB" dirty="0"/>
              <a:t>Uses internal counter to work out millisecond difference</a:t>
            </a:r>
          </a:p>
        </p:txBody>
      </p:sp>
    </p:spTree>
    <p:extLst>
      <p:ext uri="{BB962C8B-B14F-4D97-AF65-F5344CB8AC3E}">
        <p14:creationId xmlns:p14="http://schemas.microsoft.com/office/powerpoint/2010/main" val="24063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457200" y="1487880"/>
            <a:ext cx="82288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ctr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85CA"/>
                </a:solidFill>
                <a:latin typeface="Arial"/>
              </a:rPr>
              <a:t>Hardware Development: System schematic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6340680" y="469800"/>
            <a:ext cx="234540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3"/>
          <p:cNvSpPr/>
          <p:nvPr/>
        </p:nvSpPr>
        <p:spPr>
          <a:xfrm>
            <a:off x="7095240" y="791280"/>
            <a:ext cx="159084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2" y="1994760"/>
            <a:ext cx="6466743" cy="43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57200" y="1487880"/>
            <a:ext cx="82288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ctr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85CA"/>
                </a:solidFill>
                <a:latin typeface="Arial"/>
              </a:rPr>
              <a:t>Hardware Development: PCB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6340680" y="469800"/>
            <a:ext cx="234540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3"/>
          <p:cNvSpPr/>
          <p:nvPr/>
        </p:nvSpPr>
        <p:spPr>
          <a:xfrm>
            <a:off x="7095240" y="791280"/>
            <a:ext cx="159084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5" name="Picture 374"/>
          <p:cNvPicPr/>
          <p:nvPr/>
        </p:nvPicPr>
        <p:blipFill rotWithShape="1">
          <a:blip r:embed="rId3"/>
          <a:srcRect r="19219" b="10585"/>
          <a:stretch/>
        </p:blipFill>
        <p:spPr>
          <a:xfrm>
            <a:off x="331466" y="2232000"/>
            <a:ext cx="2797317" cy="3540839"/>
          </a:xfrm>
          <a:prstGeom prst="rect">
            <a:avLst/>
          </a:prstGeom>
          <a:ln>
            <a:noFill/>
          </a:ln>
        </p:spPr>
      </p:pic>
      <p:pic>
        <p:nvPicPr>
          <p:cNvPr id="376" name="Picture 375"/>
          <p:cNvPicPr/>
          <p:nvPr/>
        </p:nvPicPr>
        <p:blipFill rotWithShape="1">
          <a:blip r:embed="rId4"/>
          <a:srcRect l="3169" r="19212" b="10577"/>
          <a:stretch/>
        </p:blipFill>
        <p:spPr>
          <a:xfrm>
            <a:off x="3227582" y="2238687"/>
            <a:ext cx="2688116" cy="3541129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1" t="31052" r="6023" b="22632"/>
          <a:stretch/>
        </p:blipFill>
        <p:spPr>
          <a:xfrm>
            <a:off x="6061915" y="2238687"/>
            <a:ext cx="2717548" cy="35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Development: Enclosure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34753-0BD9-4CDF-A73D-5EB51F76E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0" t="5832" r="13967" b="8096"/>
          <a:stretch/>
        </p:blipFill>
        <p:spPr>
          <a:xfrm>
            <a:off x="1094016" y="2134253"/>
            <a:ext cx="3039803" cy="4062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EAFD7-B648-402F-B392-917E56114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" t="1326" r="33678" b="33677"/>
          <a:stretch/>
        </p:blipFill>
        <p:spPr>
          <a:xfrm>
            <a:off x="4944882" y="2134253"/>
            <a:ext cx="3009363" cy="40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Development: Task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6620"/>
            <a:ext cx="8229600" cy="3905629"/>
          </a:xfrm>
        </p:spPr>
        <p:txBody>
          <a:bodyPr/>
          <a:lstStyle/>
          <a:p>
            <a:pPr algn="ctr"/>
            <a:r>
              <a:rPr lang="en-GB" dirty="0"/>
              <a:t>Receive &amp; parse data packets from wristband to database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Develop webserver to access database and display information to user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Server should store account data securely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Server should be able to receive packets from multiple wristbands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Data should update with a minimal latency of 30s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Development: Network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4E7675-EF9C-4995-A4F1-8186E2D3A417}"/>
              </a:ext>
            </a:extLst>
          </p:cNvPr>
          <p:cNvGrpSpPr/>
          <p:nvPr/>
        </p:nvGrpSpPr>
        <p:grpSpPr>
          <a:xfrm>
            <a:off x="1735320" y="2071047"/>
            <a:ext cx="5713109" cy="4107690"/>
            <a:chOff x="1701108" y="2043079"/>
            <a:chExt cx="5713109" cy="41076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8BA41D-3D4B-4299-B507-27512EFD25D9}"/>
                </a:ext>
              </a:extLst>
            </p:cNvPr>
            <p:cNvSpPr/>
            <p:nvPr/>
          </p:nvSpPr>
          <p:spPr>
            <a:xfrm>
              <a:off x="6244627" y="4804672"/>
              <a:ext cx="1166400" cy="720000"/>
            </a:xfrm>
            <a:prstGeom prst="rect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Wristband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93603F-FDE8-4C7B-BC55-DEA10BF5ED0F}"/>
                </a:ext>
              </a:extLst>
            </p:cNvPr>
            <p:cNvSpPr/>
            <p:nvPr/>
          </p:nvSpPr>
          <p:spPr>
            <a:xfrm>
              <a:off x="1701108" y="2556719"/>
              <a:ext cx="3420000" cy="3420000"/>
            </a:xfrm>
            <a:prstGeom prst="rect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FA1595-34EC-4852-9CAE-3C019B02312C}"/>
                </a:ext>
              </a:extLst>
            </p:cNvPr>
            <p:cNvSpPr/>
            <p:nvPr/>
          </p:nvSpPr>
          <p:spPr>
            <a:xfrm>
              <a:off x="2827908" y="4806719"/>
              <a:ext cx="1166400" cy="720000"/>
            </a:xfrm>
            <a:prstGeom prst="rect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MariaDB Database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584C24-25D4-4FCD-9867-CEFD8FA9B6A0}"/>
                </a:ext>
              </a:extLst>
            </p:cNvPr>
            <p:cNvSpPr txBox="1"/>
            <p:nvPr/>
          </p:nvSpPr>
          <p:spPr>
            <a:xfrm>
              <a:off x="1701108" y="2556719"/>
              <a:ext cx="1363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Raspberry Pi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338020-AFB9-4845-B4DB-DF89B570DB3F}"/>
                </a:ext>
              </a:extLst>
            </p:cNvPr>
            <p:cNvSpPr/>
            <p:nvPr/>
          </p:nvSpPr>
          <p:spPr>
            <a:xfrm>
              <a:off x="2829503" y="3006719"/>
              <a:ext cx="1166400" cy="720000"/>
            </a:xfrm>
            <a:prstGeom prst="rect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Server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4008C1-85DA-43C3-A927-A08A34782949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3411136" y="3726719"/>
              <a:ext cx="1567" cy="1080000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AB407BD-4514-44A0-B6A9-1CA46F75DFBD}"/>
                </a:ext>
              </a:extLst>
            </p:cNvPr>
            <p:cNvCxnSpPr>
              <a:cxnSpLocks/>
              <a:stCxn id="6" idx="1"/>
              <a:endCxn id="9" idx="3"/>
            </p:cNvCxnSpPr>
            <p:nvPr/>
          </p:nvCxnSpPr>
          <p:spPr>
            <a:xfrm flipH="1">
              <a:off x="3994308" y="5164672"/>
              <a:ext cx="2250319" cy="2047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0A3188-0151-4D06-81C3-00688FB7A215}"/>
                </a:ext>
              </a:extLst>
            </p:cNvPr>
            <p:cNvSpPr/>
            <p:nvPr/>
          </p:nvSpPr>
          <p:spPr>
            <a:xfrm>
              <a:off x="6247817" y="3006719"/>
              <a:ext cx="1166400" cy="720000"/>
            </a:xfrm>
            <a:prstGeom prst="rect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Webpage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9F90BF8-FCA6-43AF-9650-BEBF13E4B21C}"/>
                </a:ext>
              </a:extLst>
            </p:cNvPr>
            <p:cNvCxnSpPr>
              <a:cxnSpLocks/>
              <a:stCxn id="28" idx="1"/>
              <a:endCxn id="11" idx="3"/>
            </p:cNvCxnSpPr>
            <p:nvPr/>
          </p:nvCxnSpPr>
          <p:spPr>
            <a:xfrm flipH="1">
              <a:off x="3995903" y="3366719"/>
              <a:ext cx="2251914" cy="0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7F5650-EC83-4FF3-93C7-804F13BA8248}"/>
                </a:ext>
              </a:extLst>
            </p:cNvPr>
            <p:cNvSpPr txBox="1"/>
            <p:nvPr/>
          </p:nvSpPr>
          <p:spPr>
            <a:xfrm>
              <a:off x="6521594" y="4082053"/>
              <a:ext cx="612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User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5F6CC6F-99DE-4333-B8EE-906487DA7605}"/>
                </a:ext>
              </a:extLst>
            </p:cNvPr>
            <p:cNvCxnSpPr>
              <a:cxnSpLocks/>
              <a:stCxn id="32" idx="0"/>
              <a:endCxn id="28" idx="2"/>
            </p:cNvCxnSpPr>
            <p:nvPr/>
          </p:nvCxnSpPr>
          <p:spPr>
            <a:xfrm flipV="1">
              <a:off x="6827827" y="3726719"/>
              <a:ext cx="3190" cy="355334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43D54F-10D3-4B24-81CE-DDF8716075BA}"/>
                </a:ext>
              </a:extLst>
            </p:cNvPr>
            <p:cNvSpPr txBox="1"/>
            <p:nvPr/>
          </p:nvSpPr>
          <p:spPr>
            <a:xfrm>
              <a:off x="6413940" y="2268055"/>
              <a:ext cx="834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Admin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6861263-CFD2-4A7B-A432-4D92CA83F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9422" y="2175358"/>
              <a:ext cx="3454" cy="3975411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AD0F68-56EA-4C5A-B446-0C6D2A2223AF}"/>
                </a:ext>
              </a:extLst>
            </p:cNvPr>
            <p:cNvSpPr txBox="1"/>
            <p:nvPr/>
          </p:nvSpPr>
          <p:spPr>
            <a:xfrm>
              <a:off x="4469624" y="2269331"/>
              <a:ext cx="6570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Back end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BB48D3C-387F-4BC6-9CAB-2F5640DADD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6053" y="2494906"/>
              <a:ext cx="696823" cy="0"/>
            </a:xfrm>
            <a:prstGeom prst="straightConnector1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A6E0CD-3CAF-440E-B46C-4EA7CD83B071}"/>
                </a:ext>
              </a:extLst>
            </p:cNvPr>
            <p:cNvSpPr txBox="1"/>
            <p:nvPr/>
          </p:nvSpPr>
          <p:spPr>
            <a:xfrm>
              <a:off x="5122876" y="2043079"/>
              <a:ext cx="687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Front end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30F5488-A62D-49D1-A465-FD9AB7100990}"/>
                </a:ext>
              </a:extLst>
            </p:cNvPr>
            <p:cNvCxnSpPr>
              <a:cxnSpLocks/>
            </p:cNvCxnSpPr>
            <p:nvPr/>
          </p:nvCxnSpPr>
          <p:spPr>
            <a:xfrm>
              <a:off x="5122876" y="2269452"/>
              <a:ext cx="687566" cy="0"/>
            </a:xfrm>
            <a:prstGeom prst="straightConnector1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CD5BF5-A892-42F2-8AF0-2C1712CF1AD1}"/>
                </a:ext>
              </a:extLst>
            </p:cNvPr>
            <p:cNvSpPr txBox="1"/>
            <p:nvPr/>
          </p:nvSpPr>
          <p:spPr>
            <a:xfrm>
              <a:off x="5371998" y="4791698"/>
              <a:ext cx="628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WiFi</a:t>
              </a:r>
              <a:endParaRPr lang="en-GB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32ED581-47C2-4863-84A9-C95535C5F9A2}"/>
                </a:ext>
              </a:extLst>
            </p:cNvPr>
            <p:cNvSpPr txBox="1"/>
            <p:nvPr/>
          </p:nvSpPr>
          <p:spPr>
            <a:xfrm>
              <a:off x="4130301" y="4797387"/>
              <a:ext cx="849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Python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915C66-1493-4B45-B989-80600C1599FD}"/>
                </a:ext>
              </a:extLst>
            </p:cNvPr>
            <p:cNvSpPr txBox="1"/>
            <p:nvPr/>
          </p:nvSpPr>
          <p:spPr>
            <a:xfrm>
              <a:off x="3439185" y="4070867"/>
              <a:ext cx="55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PHP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8A197B6-0272-4BF6-9DF8-561A2F3CB8AF}"/>
                </a:ext>
              </a:extLst>
            </p:cNvPr>
            <p:cNvSpPr txBox="1"/>
            <p:nvPr/>
          </p:nvSpPr>
          <p:spPr>
            <a:xfrm>
              <a:off x="4546469" y="2993984"/>
              <a:ext cx="1325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PHP/HTML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A1C88E1-29BC-4A5C-9914-E36FF7374AF2}"/>
                </a:ext>
              </a:extLst>
            </p:cNvPr>
            <p:cNvCxnSpPr>
              <a:cxnSpLocks/>
              <a:stCxn id="28" idx="0"/>
              <a:endCxn id="37" idx="2"/>
            </p:cNvCxnSpPr>
            <p:nvPr/>
          </p:nvCxnSpPr>
          <p:spPr>
            <a:xfrm flipV="1">
              <a:off x="6831017" y="2637387"/>
              <a:ext cx="0" cy="369332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0EACAC0-B8B6-4D52-A7CA-A481A8408620}"/>
                </a:ext>
              </a:extLst>
            </p:cNvPr>
            <p:cNvCxnSpPr>
              <a:cxnSpLocks/>
              <a:stCxn id="6" idx="0"/>
              <a:endCxn id="32" idx="2"/>
            </p:cNvCxnSpPr>
            <p:nvPr/>
          </p:nvCxnSpPr>
          <p:spPr>
            <a:xfrm flipV="1">
              <a:off x="6827827" y="4451385"/>
              <a:ext cx="0" cy="353287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50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Development: Database Structure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445342" y="2294413"/>
          <a:ext cx="5743129" cy="396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2678096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53041026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3336549166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591675742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99649728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075038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u="none" dirty="0" err="1">
                          <a:solidFill>
                            <a:schemeClr val="tx1"/>
                          </a:solidFill>
                        </a:rPr>
                        <a:t>user_id</a:t>
                      </a:r>
                      <a:endParaRPr lang="en-GB" sz="10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username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name_first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name_last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wristband_id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password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admin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08155" y="2130926"/>
          <a:ext cx="1337187" cy="3981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7187">
                  <a:extLst>
                    <a:ext uri="{9D8B030D-6E8A-4147-A177-3AD203B41FA5}">
                      <a16:colId xmlns:a16="http://schemas.microsoft.com/office/drawing/2014/main" val="214733438"/>
                    </a:ext>
                  </a:extLst>
                </a:gridCol>
              </a:tblGrid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6963376"/>
                  </a:ext>
                </a:extLst>
              </a:tr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Problem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376376"/>
                  </a:ext>
                </a:extLst>
              </a:tr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User_problem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3988633"/>
                  </a:ext>
                </a:extLst>
              </a:tr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5562489"/>
                  </a:ext>
                </a:extLst>
              </a:tr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Wristband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45964"/>
                  </a:ext>
                </a:extLst>
              </a:tr>
              <a:tr h="6635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584894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/>
          </p:nvPr>
        </p:nvGraphicFramePr>
        <p:xfrm>
          <a:off x="1445342" y="2964202"/>
          <a:ext cx="7384023" cy="396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2678096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53041026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3336549166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591675742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99649728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075038024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516848221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550740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problem_</a:t>
                      </a:r>
                    </a:p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dirty="0" err="1">
                          <a:solidFill>
                            <a:schemeClr val="tx1"/>
                          </a:solidFill>
                        </a:rPr>
                        <a:t>start_id</a:t>
                      </a:r>
                      <a:endParaRPr lang="en-GB" sz="1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dirty="0" err="1">
                          <a:solidFill>
                            <a:schemeClr val="tx1"/>
                          </a:solidFill>
                        </a:rPr>
                        <a:t>finish_id</a:t>
                      </a:r>
                      <a:endParaRPr lang="en-GB" sz="1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setter_id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zone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set_date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strip_date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1445342" y="3622739"/>
          <a:ext cx="4102235" cy="396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3738539914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964925138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2678096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530410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user_id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problem_</a:t>
                      </a:r>
                    </a:p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attempts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sends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fastest_</a:t>
                      </a:r>
                    </a:p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send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12" name="Content Placeholder 5"/>
          <p:cNvGraphicFramePr>
            <a:graphicFrameLocks/>
          </p:cNvGraphicFramePr>
          <p:nvPr>
            <p:extLst/>
          </p:nvPr>
        </p:nvGraphicFramePr>
        <p:xfrm>
          <a:off x="1445342" y="4317011"/>
          <a:ext cx="3281788" cy="396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47561660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3308639364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tag_id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dirty="0">
                          <a:solidFill>
                            <a:schemeClr val="tx1"/>
                          </a:solidFill>
                        </a:rPr>
                        <a:t>tag_</a:t>
                      </a:r>
                    </a:p>
                    <a:p>
                      <a:pPr algn="ctr"/>
                      <a:r>
                        <a:rPr lang="en-GB" sz="1000" b="0" i="0" dirty="0">
                          <a:solidFill>
                            <a:schemeClr val="tx1"/>
                          </a:solidFill>
                        </a:rPr>
                        <a:t>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login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user_</a:t>
                      </a:r>
                    </a:p>
                    <a:p>
                      <a:pPr algn="ctr"/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connect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13" name="Content Placeholder 5"/>
          <p:cNvGraphicFramePr>
            <a:graphicFrameLocks/>
          </p:cNvGraphicFramePr>
          <p:nvPr>
            <p:extLst/>
          </p:nvPr>
        </p:nvGraphicFramePr>
        <p:xfrm>
          <a:off x="1445342" y="4932626"/>
          <a:ext cx="3281788" cy="396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2678096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34296268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694049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wristband_id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wristband_number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tag_id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start_time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14" name="Content Placeholder 5"/>
          <p:cNvGraphicFramePr>
            <a:graphicFrameLocks/>
          </p:cNvGraphicFramePr>
          <p:nvPr>
            <p:extLst/>
          </p:nvPr>
        </p:nvGraphicFramePr>
        <p:xfrm>
          <a:off x="1445342" y="5561661"/>
          <a:ext cx="2461341" cy="3708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0447">
                  <a:extLst>
                    <a:ext uri="{9D8B030D-6E8A-4147-A177-3AD203B41FA5}">
                      <a16:colId xmlns:a16="http://schemas.microsoft.com/office/drawing/2014/main" val="338988023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1726780969"/>
                    </a:ext>
                  </a:extLst>
                </a:gridCol>
                <a:gridCol w="820447">
                  <a:extLst>
                    <a:ext uri="{9D8B030D-6E8A-4147-A177-3AD203B41FA5}">
                      <a16:colId xmlns:a16="http://schemas.microsoft.com/office/drawing/2014/main" val="7530410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setter_id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name_first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err="1">
                          <a:solidFill>
                            <a:schemeClr val="tx1"/>
                          </a:solidFill>
                        </a:rPr>
                        <a:t>name_last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648002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605251" y="4469461"/>
          <a:ext cx="108154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4136">
                  <a:extLst>
                    <a:ext uri="{9D8B030D-6E8A-4147-A177-3AD203B41FA5}">
                      <a16:colId xmlns:a16="http://schemas.microsoft.com/office/drawing/2014/main" val="3872716111"/>
                    </a:ext>
                  </a:extLst>
                </a:gridCol>
                <a:gridCol w="237413">
                  <a:extLst>
                    <a:ext uri="{9D8B030D-6E8A-4147-A177-3AD203B41FA5}">
                      <a16:colId xmlns:a16="http://schemas.microsoft.com/office/drawing/2014/main" val="4115171772"/>
                    </a:ext>
                  </a:extLst>
                </a:gridCol>
              </a:tblGrid>
              <a:tr h="26899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Legend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464556"/>
                  </a:ext>
                </a:extLst>
              </a:tr>
              <a:tr h="349698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Primary</a:t>
                      </a:r>
                      <a:r>
                        <a:rPr lang="en-GB" sz="1000" baseline="0" dirty="0"/>
                        <a:t> Key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B0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625940"/>
                  </a:ext>
                </a:extLst>
              </a:tr>
              <a:tr h="349698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Foreign 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70124"/>
                  </a:ext>
                </a:extLst>
              </a:tr>
              <a:tr h="322798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Unique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1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7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Developments: UDP Receiver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60" y="1995464"/>
            <a:ext cx="7194880" cy="42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Development: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346581"/>
            <a:ext cx="3943351" cy="3644104"/>
          </a:xfrm>
        </p:spPr>
        <p:txBody>
          <a:bodyPr/>
          <a:lstStyle/>
          <a:p>
            <a:pPr algn="just"/>
            <a:r>
              <a:rPr lang="en-GB" dirty="0"/>
              <a:t>Uses an Apache webserver on the Raspberry Pi</a:t>
            </a:r>
          </a:p>
          <a:p>
            <a:pPr marL="0" indent="0" algn="just">
              <a:buNone/>
            </a:pPr>
            <a:endParaRPr lang="en-GB" dirty="0"/>
          </a:p>
          <a:p>
            <a:pPr algn="just"/>
            <a:r>
              <a:rPr lang="en-GB" dirty="0"/>
              <a:t>Can perform MySQL queries with dynamic conditions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Has admin users that can alter sections of the database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66443" y="3438362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Would like a/some pic/s of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140" r="15658" b="27791"/>
          <a:stretch/>
        </p:blipFill>
        <p:spPr>
          <a:xfrm>
            <a:off x="4464099" y="2591138"/>
            <a:ext cx="4559969" cy="22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457200" y="2525277"/>
            <a:ext cx="3477129" cy="3526608"/>
          </a:xfrm>
        </p:spPr>
        <p:txBody>
          <a:bodyPr/>
          <a:lstStyle/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 smtClean="0"/>
              <a:t>Preventing </a:t>
            </a:r>
            <a:r>
              <a:rPr lang="en-US" dirty="0" err="1"/>
              <a:t>unauthorised</a:t>
            </a:r>
            <a:r>
              <a:rPr lang="en-US" dirty="0"/>
              <a:t> login via the URL bar</a:t>
            </a:r>
          </a:p>
          <a:p>
            <a:pPr algn="just"/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Preventing characters being used to manipulate the database without permission</a:t>
            </a:r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Development: Security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"/>
          <a:stretch/>
        </p:blipFill>
        <p:spPr>
          <a:xfrm>
            <a:off x="4391531" y="2525277"/>
            <a:ext cx="4620125" cy="2471679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60C7FEEC-AC3E-409E-AC97-0B90698CB838}"/>
              </a:ext>
            </a:extLst>
          </p:cNvPr>
          <p:cNvSpPr/>
          <p:nvPr/>
        </p:nvSpPr>
        <p:spPr>
          <a:xfrm>
            <a:off x="3994489" y="2437786"/>
            <a:ext cx="348913" cy="2663603"/>
          </a:xfrm>
          <a:prstGeom prst="leftBrace">
            <a:avLst>
              <a:gd name="adj1" fmla="val 8333"/>
              <a:gd name="adj2" fmla="val 211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7095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3480816" cy="3644104"/>
          </a:xfrm>
        </p:spPr>
        <p:txBody>
          <a:bodyPr/>
          <a:lstStyle/>
          <a:p>
            <a:pPr algn="just"/>
            <a:r>
              <a:rPr lang="en-GB" dirty="0"/>
              <a:t>People at climbing centres need a way to easily time their climbs and log the climbs they have completed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Cannot interfere with the climbing ability of a person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Should be able to retrofit onto existing walls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35" y="2414722"/>
            <a:ext cx="4504797" cy="30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457199" y="2346581"/>
            <a:ext cx="8229602" cy="3644104"/>
          </a:xfrm>
        </p:spPr>
        <p:txBody>
          <a:bodyPr/>
          <a:lstStyle/>
          <a:p>
            <a:pPr algn="ctr"/>
            <a:r>
              <a:rPr lang="en-GB" dirty="0" smtClean="0"/>
              <a:t>Light, unobtrusive design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Rechargeable battery with long battery life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/>
              <a:t>Fast </a:t>
            </a:r>
            <a:r>
              <a:rPr lang="en-GB" dirty="0" smtClean="0"/>
              <a:t>data upload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/>
              <a:t>Can retrofit to any climbing </a:t>
            </a:r>
            <a:r>
              <a:rPr lang="en-GB" dirty="0" smtClean="0"/>
              <a:t>wall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User-friendly website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457198" y="2346581"/>
            <a:ext cx="4709161" cy="3644104"/>
          </a:xfrm>
        </p:spPr>
        <p:txBody>
          <a:bodyPr/>
          <a:lstStyle/>
          <a:p>
            <a:pPr algn="just"/>
            <a:r>
              <a:rPr lang="en-US" dirty="0"/>
              <a:t>Make a partner app so users can access the database on their phones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Increase security by using a hash function</a:t>
            </a:r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Add a comments section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Improve the CSS and brand aesthetic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487908"/>
            <a:ext cx="8229600" cy="507556"/>
          </a:xfrm>
        </p:spPr>
        <p:txBody>
          <a:bodyPr/>
          <a:lstStyle/>
          <a:p>
            <a:r>
              <a:rPr lang="en-US" dirty="0"/>
              <a:t>Project Expansion: Website Improvements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t="10025" r="32453" b="9487"/>
          <a:stretch/>
        </p:blipFill>
        <p:spPr>
          <a:xfrm>
            <a:off x="5609356" y="2346581"/>
            <a:ext cx="2971800" cy="3638550"/>
          </a:xfrm>
        </p:spPr>
      </p:pic>
    </p:spTree>
    <p:extLst>
      <p:ext uri="{BB962C8B-B14F-4D97-AF65-F5344CB8AC3E}">
        <p14:creationId xmlns:p14="http://schemas.microsoft.com/office/powerpoint/2010/main" val="817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Expansion: Reduce Power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6812279" cy="3265549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Use the ESP8266 deep sleep function to draw micro amps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Low power Bluetooth module instead of Wi-Fi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solde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0" t="29955" r="5792" b="26255"/>
          <a:stretch/>
        </p:blipFill>
        <p:spPr bwMode="auto">
          <a:xfrm>
            <a:off x="5943336" y="3894195"/>
            <a:ext cx="2389134" cy="22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Expansion: Reduce Weight &amp;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8229600" cy="3644104"/>
          </a:xfrm>
        </p:spPr>
        <p:txBody>
          <a:bodyPr/>
          <a:lstStyle/>
          <a:p>
            <a:r>
              <a:rPr lang="en-GB" dirty="0"/>
              <a:t>Integrate RFID reader components with custom PCB</a:t>
            </a:r>
          </a:p>
          <a:p>
            <a:endParaRPr lang="en-GB" dirty="0"/>
          </a:p>
          <a:p>
            <a:r>
              <a:rPr lang="en-GB" dirty="0"/>
              <a:t>Embed the RFID’s coiled antenna in to case</a:t>
            </a:r>
          </a:p>
          <a:p>
            <a:endParaRPr lang="en-GB" dirty="0"/>
          </a:p>
          <a:p>
            <a:r>
              <a:rPr lang="en-GB" dirty="0"/>
              <a:t>Invest in a custom sized LiPo battery </a:t>
            </a:r>
          </a:p>
          <a:p>
            <a:endParaRPr lang="en-GB" dirty="0"/>
          </a:p>
          <a:p>
            <a:r>
              <a:rPr lang="en-GB" dirty="0"/>
              <a:t>Optimise the PCB design </a:t>
            </a:r>
          </a:p>
          <a:p>
            <a:pPr lvl="1"/>
            <a:r>
              <a:rPr lang="en-GB" dirty="0"/>
              <a:t>Use a thinner PCB material</a:t>
            </a:r>
          </a:p>
          <a:p>
            <a:pPr lvl="1"/>
            <a:r>
              <a:rPr lang="en-GB" dirty="0"/>
              <a:t>Increase layer number</a:t>
            </a:r>
          </a:p>
          <a:p>
            <a:pPr lvl="1"/>
            <a:r>
              <a:rPr lang="en-GB" dirty="0"/>
              <a:t>Choose smaller components</a:t>
            </a:r>
          </a:p>
          <a:p>
            <a:pPr lvl="1"/>
            <a:r>
              <a:rPr lang="en-GB" dirty="0"/>
              <a:t>Removable programming 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60571-9395-43FB-A7EA-2DFE1DA9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86" y="1995464"/>
            <a:ext cx="2418066" cy="2300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D2E82-768E-41F3-8FFA-0706FE5B8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82" y="5112926"/>
            <a:ext cx="1158875" cy="110238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7A1B87A-346C-4275-B30C-98FC58E83063}"/>
              </a:ext>
            </a:extLst>
          </p:cNvPr>
          <p:cNvSpPr/>
          <p:nvPr/>
        </p:nvSpPr>
        <p:spPr>
          <a:xfrm rot="5400000">
            <a:off x="7244880" y="4130788"/>
            <a:ext cx="754618" cy="8303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C25335-A418-49F9-816F-755FEB50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7" y="2645097"/>
            <a:ext cx="8229600" cy="1143000"/>
          </a:xfrm>
        </p:spPr>
        <p:txBody>
          <a:bodyPr/>
          <a:lstStyle/>
          <a:p>
            <a:r>
              <a:rPr lang="en-GB" sz="8000" dirty="0" smtClean="0"/>
              <a:t>Questions?</a:t>
            </a:r>
            <a:endParaRPr lang="en-GB" sz="8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Advertise to climbing centres across the UK</a:t>
            </a:r>
          </a:p>
          <a:p>
            <a:pPr marL="0" indent="0">
              <a:buNone/>
            </a:pP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GB" dirty="0" smtClean="0"/>
              <a:t>Product easily adapts to any design of climbing centre</a:t>
            </a:r>
          </a:p>
          <a:p>
            <a:endParaRPr lang="en-GB" dirty="0"/>
          </a:p>
          <a:p>
            <a:r>
              <a:rPr lang="en-GB" dirty="0" smtClean="0"/>
              <a:t>Centres can market product to users with subscription model/pay-per-use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293741"/>
              </p:ext>
            </p:extLst>
          </p:nvPr>
        </p:nvGraphicFramePr>
        <p:xfrm>
          <a:off x="1524000" y="4168633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7915563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46675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 Price (£)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Wristband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4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Tag (per 50)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06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Software</a:t>
                      </a:r>
                      <a:r>
                        <a:rPr lang="en-GB" baseline="0" dirty="0" smtClean="0"/>
                        <a:t> Package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516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Yearly Maintenance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0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5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Development: Wi-Fi &amp; RFID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4766310" cy="3644104"/>
          </a:xfrm>
        </p:spPr>
        <p:txBody>
          <a:bodyPr/>
          <a:lstStyle/>
          <a:p>
            <a:r>
              <a:rPr lang="en-GB" dirty="0"/>
              <a:t>Wi-Fi range: 100m </a:t>
            </a:r>
          </a:p>
          <a:p>
            <a:r>
              <a:rPr lang="en-GB" dirty="0"/>
              <a:t>Typical used to cover small buildings</a:t>
            </a:r>
          </a:p>
          <a:p>
            <a:r>
              <a:rPr lang="en-GB" dirty="0"/>
              <a:t>Station &amp; router draw 100mA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RFID range: 2-4cm</a:t>
            </a:r>
          </a:p>
          <a:p>
            <a:r>
              <a:rPr lang="en-GB" dirty="0"/>
              <a:t>Tag can be without power</a:t>
            </a:r>
          </a:p>
          <a:p>
            <a:r>
              <a:rPr lang="en-GB" dirty="0"/>
              <a:t>Power transfer using 13.56Mz radio waves</a:t>
            </a:r>
          </a:p>
          <a:p>
            <a:r>
              <a:rPr lang="en-GB" dirty="0"/>
              <a:t>Read and write </a:t>
            </a:r>
            <a:r>
              <a:rPr lang="en-GB" dirty="0" smtClean="0"/>
              <a:t>capabilities</a:t>
            </a:r>
            <a:endParaRPr lang="en-GB" dirty="0"/>
          </a:p>
          <a:p>
            <a:r>
              <a:rPr lang="en-GB" dirty="0" smtClean="0"/>
              <a:t>Passive </a:t>
            </a:r>
            <a:r>
              <a:rPr lang="en-GB" dirty="0"/>
              <a:t>part can be compact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0D1DE-FC57-4D57-8683-985764CB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721" y="2103119"/>
            <a:ext cx="3510153" cy="1903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5C59A-BF1E-4B0B-9D8F-1A568946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307" y="4243386"/>
            <a:ext cx="3268980" cy="2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457200" y="1487880"/>
            <a:ext cx="82288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ctr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85CA"/>
                </a:solidFill>
                <a:latin typeface="Arial"/>
              </a:rPr>
              <a:t>Hardware Development: Core components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457200" y="2346480"/>
            <a:ext cx="5360670" cy="36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Microcontroller 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&amp;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Wi-Fi IC: ESP8266</a:t>
            </a:r>
            <a:endParaRPr lang="en-GB" sz="1800" b="0" strike="noStrike" spc="-1" dirty="0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Has built-in Wi-Fi stack</a:t>
            </a:r>
            <a:endParaRPr lang="en-GB" b="0" strike="noStrike" spc="-1" dirty="0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Libraries available for networking</a:t>
            </a: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ESP12 module</a:t>
            </a:r>
            <a:endParaRPr lang="en-GB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34"/>
              </a:spcBef>
            </a:pPr>
            <a:endParaRPr lang="en-GB" sz="1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1417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RFID tag reader: MFRC552</a:t>
            </a:r>
            <a:endParaRPr lang="en-GB" sz="1800" b="0" strike="noStrike" spc="-1" dirty="0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pc="-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opular RFID/NFC IC</a:t>
            </a:r>
            <a:endParaRPr lang="en-GB" b="0" strike="noStrike" spc="-1" dirty="0">
              <a:latin typeface="Arial"/>
            </a:endParaRPr>
          </a:p>
          <a:p>
            <a:pPr marL="864000" lvl="1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Readily available development kits</a:t>
            </a:r>
            <a:endParaRPr lang="en-GB" b="0" strike="noStrike" spc="-1" dirty="0"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6340680" y="469800"/>
            <a:ext cx="234540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7095240" y="791280"/>
            <a:ext cx="159084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353"/>
          <p:cNvPicPr/>
          <p:nvPr/>
        </p:nvPicPr>
        <p:blipFill>
          <a:blip r:embed="rId3"/>
          <a:stretch/>
        </p:blipFill>
        <p:spPr>
          <a:xfrm>
            <a:off x="6174880" y="2346480"/>
            <a:ext cx="2328320" cy="155496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4"/>
          <a:stretch/>
        </p:blipFill>
        <p:spPr>
          <a:xfrm>
            <a:off x="5505250" y="4011840"/>
            <a:ext cx="3272270" cy="2329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3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Development: Task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380" y="2346581"/>
            <a:ext cx="4958179" cy="3644104"/>
          </a:xfrm>
        </p:spPr>
        <p:txBody>
          <a:bodyPr/>
          <a:lstStyle/>
          <a:p>
            <a:pPr algn="ctr"/>
            <a:r>
              <a:rPr lang="en-GB" dirty="0" smtClean="0"/>
              <a:t>Record ascent time to nearest 100ms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Auditory confirmation of successful scan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Upload the data to server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4 hours on a single charge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Unobtrusive case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Rechargeable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3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457200" y="1487880"/>
            <a:ext cx="82288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ctr"/>
          <a:lstStyle/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0085CA"/>
                </a:solidFill>
                <a:latin typeface="Arial"/>
              </a:rPr>
              <a:t>H</a:t>
            </a:r>
            <a:r>
              <a:rPr lang="en-GB" sz="2800" b="1" strike="noStrike" spc="-1" dirty="0">
                <a:solidFill>
                  <a:srgbClr val="0085CA"/>
                </a:solidFill>
                <a:latin typeface="Arial"/>
              </a:rPr>
              <a:t>ardware Development: Power Efficiency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457200" y="2575080"/>
            <a:ext cx="3737610" cy="2631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Wi-Fi modem active when data transmission required </a:t>
            </a: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Polling of RFID reader required instead of interrupt</a:t>
            </a: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85CA"/>
              </a:buClr>
              <a:buFont typeface="Arial"/>
              <a:buChar char="•"/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</a:rPr>
              <a:t>~85mA to ~12mA average current consumption</a:t>
            </a:r>
            <a:endParaRPr lang="en-GB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6340680" y="469800"/>
            <a:ext cx="234540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"/>
          <p:cNvSpPr/>
          <p:nvPr/>
        </p:nvSpPr>
        <p:spPr>
          <a:xfrm>
            <a:off x="7095240" y="791280"/>
            <a:ext cx="159084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9D55-A88C-4907-B9BC-9D4B3CF70D46}"/>
              </a:ext>
            </a:extLst>
          </p:cNvPr>
          <p:cNvSpPr txBox="1"/>
          <p:nvPr/>
        </p:nvSpPr>
        <p:spPr>
          <a:xfrm>
            <a:off x="4949192" y="3829050"/>
            <a:ext cx="372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INSERT PIC OF OSCILLOSCOPE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58" y="2701440"/>
            <a:ext cx="4400164" cy="24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40C6-AF1C-4856-83DD-C730258F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development: 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1F414-7BC8-4830-B6C8-BBAE63E0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0061"/>
            <a:ext cx="3284914" cy="2733078"/>
          </a:xfrm>
        </p:spPr>
        <p:txBody>
          <a:bodyPr>
            <a:noAutofit/>
          </a:bodyPr>
          <a:lstStyle/>
          <a:p>
            <a:pPr algn="just"/>
            <a:r>
              <a:rPr lang="en-GB" dirty="0"/>
              <a:t>Sets the sleep type to light sleep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Restart RFID reader to check for card</a:t>
            </a:r>
          </a:p>
          <a:p>
            <a:pPr algn="just"/>
            <a:endParaRPr lang="en-GB" dirty="0"/>
          </a:p>
          <a:p>
            <a:pPr marL="0" indent="0" algn="just">
              <a:buNone/>
            </a:pPr>
            <a:endParaRPr lang="en-GB" dirty="0"/>
          </a:p>
          <a:p>
            <a:pPr algn="just"/>
            <a:r>
              <a:rPr lang="en-GB" dirty="0"/>
              <a:t>Send the RFID and Wi-Fi to sleep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91D86-DD58-4681-986A-F3316E79F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421AA-2E12-4AEB-A137-F03A59C39F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5CBBC-CF24-4975-BC4E-9C145EB63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06"/>
          <a:stretch/>
        </p:blipFill>
        <p:spPr>
          <a:xfrm>
            <a:off x="4411852" y="4221422"/>
            <a:ext cx="2941448" cy="1554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F3A4C8-287C-45EA-BCB9-07E99979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852" y="2987462"/>
            <a:ext cx="1803717" cy="1109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A01D3-80B0-47C1-ABD3-A616E9AE9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852" y="2254594"/>
            <a:ext cx="2811950" cy="702988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8113E248-BCE2-49DD-BEDC-DF0B4CEECB3F}"/>
              </a:ext>
            </a:extLst>
          </p:cNvPr>
          <p:cNvSpPr/>
          <p:nvPr/>
        </p:nvSpPr>
        <p:spPr>
          <a:xfrm>
            <a:off x="3868811" y="2254594"/>
            <a:ext cx="434744" cy="612431"/>
          </a:xfrm>
          <a:prstGeom prst="leftBrace">
            <a:avLst>
              <a:gd name="adj1" fmla="val 8333"/>
              <a:gd name="adj2" fmla="val 4911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0C7FEEC-AC3E-409E-AC97-0B90698CB838}"/>
              </a:ext>
            </a:extLst>
          </p:cNvPr>
          <p:cNvSpPr/>
          <p:nvPr/>
        </p:nvSpPr>
        <p:spPr>
          <a:xfrm>
            <a:off x="3875364" y="2991005"/>
            <a:ext cx="434744" cy="1106437"/>
          </a:xfrm>
          <a:prstGeom prst="leftBrace">
            <a:avLst>
              <a:gd name="adj1" fmla="val 8333"/>
              <a:gd name="adj2" fmla="val 4911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B6A5CBF-73BA-4DDE-8A41-FC8FFC086317}"/>
              </a:ext>
            </a:extLst>
          </p:cNvPr>
          <p:cNvSpPr/>
          <p:nvPr/>
        </p:nvSpPr>
        <p:spPr>
          <a:xfrm>
            <a:off x="3868811" y="4220566"/>
            <a:ext cx="434744" cy="1555781"/>
          </a:xfrm>
          <a:prstGeom prst="leftBrace">
            <a:avLst>
              <a:gd name="adj1" fmla="val 8333"/>
              <a:gd name="adj2" fmla="val 375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4539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Development: UDP Transmitter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3698421" cy="3907262"/>
          </a:xfrm>
        </p:spPr>
        <p:txBody>
          <a:bodyPr/>
          <a:lstStyle/>
          <a:p>
            <a:pPr algn="just"/>
            <a:r>
              <a:rPr lang="en-GB" dirty="0"/>
              <a:t>Specify an IP address and port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Print information to packet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This snippet of code sends:</a:t>
            </a:r>
          </a:p>
          <a:p>
            <a:pPr lvl="1" algn="just"/>
            <a:r>
              <a:rPr lang="en-GB" dirty="0"/>
              <a:t>Tag ID</a:t>
            </a:r>
          </a:p>
          <a:p>
            <a:pPr lvl="1" algn="just"/>
            <a:r>
              <a:rPr lang="en-GB" dirty="0"/>
              <a:t>Wristband ID</a:t>
            </a:r>
          </a:p>
          <a:p>
            <a:pPr lvl="1" algn="just"/>
            <a:r>
              <a:rPr lang="en-GB" dirty="0"/>
              <a:t>UNIX Timestamp</a:t>
            </a:r>
          </a:p>
          <a:p>
            <a:pPr lvl="1" algn="just"/>
            <a:r>
              <a:rPr lang="en-GB" dirty="0"/>
              <a:t>100s Milliseconds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E751C-E483-4D5A-BAED-D5650BD81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414"/>
          <a:stretch/>
        </p:blipFill>
        <p:spPr>
          <a:xfrm>
            <a:off x="4680288" y="2401456"/>
            <a:ext cx="4229099" cy="215177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60C7FEEC-AC3E-409E-AC97-0B90698CB838}"/>
              </a:ext>
            </a:extLst>
          </p:cNvPr>
          <p:cNvSpPr/>
          <p:nvPr/>
        </p:nvSpPr>
        <p:spPr>
          <a:xfrm>
            <a:off x="4137256" y="2428005"/>
            <a:ext cx="434744" cy="162077"/>
          </a:xfrm>
          <a:prstGeom prst="leftBrace">
            <a:avLst>
              <a:gd name="adj1" fmla="val 8333"/>
              <a:gd name="adj2" fmla="val 4911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0C7FEEC-AC3E-409E-AC97-0B90698CB838}"/>
              </a:ext>
            </a:extLst>
          </p:cNvPr>
          <p:cNvSpPr/>
          <p:nvPr/>
        </p:nvSpPr>
        <p:spPr>
          <a:xfrm>
            <a:off x="4137256" y="3143250"/>
            <a:ext cx="434744" cy="2832822"/>
          </a:xfrm>
          <a:prstGeom prst="leftBrace">
            <a:avLst>
              <a:gd name="adj1" fmla="val 8333"/>
              <a:gd name="adj2" fmla="val 2322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8" y="3252101"/>
            <a:ext cx="4440073" cy="28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1607</Words>
  <Application>Microsoft Office PowerPoint</Application>
  <PresentationFormat>On-screen Show (4:3)</PresentationFormat>
  <Paragraphs>396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 Light</vt:lpstr>
      <vt:lpstr>Symbol</vt:lpstr>
      <vt:lpstr>Wingdings</vt:lpstr>
      <vt:lpstr>Imperial College London Theme</vt:lpstr>
      <vt:lpstr>Climber Timer </vt:lpstr>
      <vt:lpstr>Problem Overview</vt:lpstr>
      <vt:lpstr>Business Model</vt:lpstr>
      <vt:lpstr>Hardware Development: Wi-Fi &amp; RFID</vt:lpstr>
      <vt:lpstr>PowerPoint Presentation</vt:lpstr>
      <vt:lpstr>Hardware Development: Task Overview</vt:lpstr>
      <vt:lpstr>PowerPoint Presentation</vt:lpstr>
      <vt:lpstr>Hardware development: Sleep</vt:lpstr>
      <vt:lpstr>Hardware Development: UDP Transmitter</vt:lpstr>
      <vt:lpstr>Hardware Development: Network Time Protocol</vt:lpstr>
      <vt:lpstr>PowerPoint Presentation</vt:lpstr>
      <vt:lpstr>PowerPoint Presentation</vt:lpstr>
      <vt:lpstr>Hardware Development: Enclosure</vt:lpstr>
      <vt:lpstr>Software Development: Task Overview</vt:lpstr>
      <vt:lpstr>Software Development: Network Overview</vt:lpstr>
      <vt:lpstr>Software Development: Database Structure</vt:lpstr>
      <vt:lpstr>Software Developments: UDP Receiver</vt:lpstr>
      <vt:lpstr>Software Development: Website</vt:lpstr>
      <vt:lpstr>Software Development: Security</vt:lpstr>
      <vt:lpstr>Summary</vt:lpstr>
      <vt:lpstr>Project Expansion: Website Improvements</vt:lpstr>
      <vt:lpstr>Project Expansion: Reduce Power Consumption</vt:lpstr>
      <vt:lpstr>Project Expansion: Reduce Weight &amp; Size</vt:lpstr>
      <vt:lpstr>Questions?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Bolt</dc:creator>
  <cp:lastModifiedBy>Sharma, Archit</cp:lastModifiedBy>
  <cp:revision>96</cp:revision>
  <dcterms:created xsi:type="dcterms:W3CDTF">2017-02-16T14:49:58Z</dcterms:created>
  <dcterms:modified xsi:type="dcterms:W3CDTF">2018-03-15T15:54:57Z</dcterms:modified>
</cp:coreProperties>
</file>